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25"/>
  </p:notesMasterIdLst>
  <p:handoutMasterIdLst>
    <p:handoutMasterId r:id="rId26"/>
  </p:handoutMasterIdLst>
  <p:sldIdLst>
    <p:sldId id="256" r:id="rId5"/>
    <p:sldId id="346" r:id="rId6"/>
    <p:sldId id="258" r:id="rId7"/>
    <p:sldId id="355" r:id="rId8"/>
    <p:sldId id="397" r:id="rId9"/>
    <p:sldId id="398" r:id="rId10"/>
    <p:sldId id="396" r:id="rId11"/>
    <p:sldId id="410" r:id="rId12"/>
    <p:sldId id="409" r:id="rId13"/>
    <p:sldId id="389" r:id="rId14"/>
    <p:sldId id="427" r:id="rId15"/>
    <p:sldId id="428" r:id="rId16"/>
    <p:sldId id="402" r:id="rId17"/>
    <p:sldId id="414" r:id="rId18"/>
    <p:sldId id="426" r:id="rId19"/>
    <p:sldId id="419" r:id="rId20"/>
    <p:sldId id="405" r:id="rId21"/>
    <p:sldId id="406" r:id="rId22"/>
    <p:sldId id="270" r:id="rId23"/>
    <p:sldId id="425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505050"/>
    <a:srgbClr val="003399"/>
    <a:srgbClr val="9AAE04"/>
    <a:srgbClr val="6785C1"/>
    <a:srgbClr val="FFFFFF"/>
    <a:srgbClr val="1994A4"/>
    <a:srgbClr val="960F68"/>
    <a:srgbClr val="DDB322"/>
    <a:srgbClr val="E39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533" autoAdjust="0"/>
  </p:normalViewPr>
  <p:slideViewPr>
    <p:cSldViewPr snapToGrid="0">
      <p:cViewPr varScale="1">
        <p:scale>
          <a:sx n="113" d="100"/>
          <a:sy n="113" d="100"/>
        </p:scale>
        <p:origin x="1098" y="96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31/01/2019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31/01/2019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31/01/2019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pam-wg@everis.com" TargetMode="External"/><Relationship Id="rId2" Type="http://schemas.openxmlformats.org/officeDocument/2006/relationships/hyperlink" Target="https://github.com/everis-rpam/Core-Vocabulary/issues" TargetMode="Externa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Core-Vocabulary/issues" TargetMode="External"/><Relationship Id="rId2" Type="http://schemas.openxmlformats.org/officeDocument/2006/relationships/hyperlink" Target="https://github.com/everis-rpam/RPaM-Ontology/wiki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rpam-wg@everis.co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 smtClean="0"/>
              <a:t>2</a:t>
            </a:r>
            <a:r>
              <a:rPr lang="en-GB" baseline="30000" noProof="0" dirty="0" smtClean="0"/>
              <a:t>nd</a:t>
            </a:r>
            <a:r>
              <a:rPr lang="en-GB" noProof="0" dirty="0" smtClean="0"/>
              <a:t> Working </a:t>
            </a:r>
            <a:r>
              <a:rPr lang="en-GB" noProof="0" dirty="0"/>
              <a:t>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 smtClean="0"/>
              <a:t>31</a:t>
            </a:r>
            <a:r>
              <a:rPr lang="en-GB" baseline="30000" noProof="0" dirty="0" smtClean="0"/>
              <a:t>st</a:t>
            </a:r>
            <a:r>
              <a:rPr lang="en-GB" noProof="0" dirty="0" smtClean="0"/>
              <a:t> January </a:t>
            </a:r>
            <a:r>
              <a:rPr lang="en-GB" noProof="0" dirty="0"/>
              <a:t>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Ongoing activities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220364" y="1746373"/>
            <a:ext cx="8166100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New branch 1.1.0 created in </a:t>
            </a: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Mapping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the MS information Requirements to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evolution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Request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Response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Needs and rules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Identifying business domain and technical needs and rules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mapping IRs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5" y="1497032"/>
            <a:ext cx="8650258" cy="35657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" y="4449442"/>
            <a:ext cx="4459212" cy="1909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36" y="4449442"/>
            <a:ext cx="4580180" cy="19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65" y="1561845"/>
            <a:ext cx="6435519" cy="5122844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 Ontology previous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Rectángulo 6"/>
          <p:cNvSpPr/>
          <p:nvPr/>
        </p:nvSpPr>
        <p:spPr>
          <a:xfrm>
            <a:off x="7526867" y="1659467"/>
            <a:ext cx="1337734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C00000"/>
                </a:solidFill>
              </a:rPr>
              <a:t>V1.0.0</a:t>
            </a: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 Ontology evolution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08" y="1536552"/>
            <a:ext cx="6799183" cy="519038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V1.1.0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7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(1/4)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65" y="1561845"/>
            <a:ext cx="6435519" cy="5122844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-601660" y="1241105"/>
            <a:ext cx="231301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Old model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29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(1/4)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6" name="TextBox 2"/>
          <p:cNvSpPr txBox="1"/>
          <p:nvPr/>
        </p:nvSpPr>
        <p:spPr>
          <a:xfrm>
            <a:off x="-601660" y="1241105"/>
            <a:ext cx="243582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New model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" t="417" r="1989" b="2338"/>
          <a:stretch/>
        </p:blipFill>
        <p:spPr>
          <a:xfrm>
            <a:off x="1741336" y="1510747"/>
            <a:ext cx="6480313" cy="5243613"/>
          </a:xfrm>
          <a:prstGeom prst="rect">
            <a:avLst/>
          </a:prstGeom>
          <a:ln>
            <a:solidFill>
              <a:srgbClr val="040404"/>
            </a:solidFill>
          </a:ln>
        </p:spPr>
      </p:pic>
    </p:spTree>
    <p:extLst>
      <p:ext uri="{BB962C8B-B14F-4D97-AF65-F5344CB8AC3E}">
        <p14:creationId xmlns:p14="http://schemas.microsoft.com/office/powerpoint/2010/main" val="10213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(CCEV)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4" y="1604014"/>
            <a:ext cx="8122657" cy="51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Next Working Group sessions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7C2532A1-433B-4588-8C89-F39C1A9E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997135"/>
              </p:ext>
            </p:extLst>
          </p:nvPr>
        </p:nvGraphicFramePr>
        <p:xfrm>
          <a:off x="934805" y="2838342"/>
          <a:ext cx="237136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366">
                  <a:extLst>
                    <a:ext uri="{9D8B030D-6E8A-4147-A177-3AD203B41FA5}">
                      <a16:colId xmlns:a16="http://schemas.microsoft.com/office/drawing/2014/main" xmlns="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 webinars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u="none" strike="noStrike" noProof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21st</a:t>
                      </a:r>
                      <a:r>
                        <a:rPr lang="en-GB" sz="1800" b="1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 February</a:t>
                      </a: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14th March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4th April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436073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542C800C-C1CF-4B4A-A283-4228F16FD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44649"/>
              </p:ext>
            </p:extLst>
          </p:nvPr>
        </p:nvGraphicFramePr>
        <p:xfrm>
          <a:off x="5020884" y="2838342"/>
          <a:ext cx="269258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586">
                  <a:extLst>
                    <a:ext uri="{9D8B030D-6E8A-4147-A177-3AD203B41FA5}">
                      <a16:colId xmlns:a16="http://schemas.microsoft.com/office/drawing/2014/main" xmlns="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 err="1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GitHub</a:t>
                      </a: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 Issues</a:t>
                      </a: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3"/>
                        </a:rPr>
                        <a:t>rpam-wg@everis.com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436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3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#1</a:t>
            </a: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316779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Round 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Meeting </a:t>
            </a:r>
            <a:r>
              <a:rPr lang="en-GB" sz="1200" dirty="0">
                <a:solidFill>
                  <a:srgbClr val="505050"/>
                </a:solidFill>
              </a:rPr>
              <a:t>objectives </a:t>
            </a:r>
            <a:endParaRPr lang="en-GB" sz="1200" dirty="0" smtClean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Next </a:t>
            </a:r>
            <a:r>
              <a:rPr lang="en-GB" sz="1200" dirty="0">
                <a:solidFill>
                  <a:srgbClr val="505050"/>
                </a:solidFill>
              </a:rPr>
              <a:t>WG </a:t>
            </a:r>
            <a:r>
              <a:rPr lang="en-GB" sz="1200" dirty="0" smtClean="0">
                <a:solidFill>
                  <a:srgbClr val="505050"/>
                </a:solidFill>
              </a:rPr>
              <a:t>sessions</a:t>
            </a: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>
                <a:solidFill>
                  <a:srgbClr val="505050"/>
                </a:solidFill>
              </a:rPr>
              <a:t>Questions and suggestions (WG members)</a:t>
            </a:r>
          </a:p>
          <a:p>
            <a:pPr marL="360000" lvl="1" indent="-1714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Sample questions</a:t>
            </a:r>
            <a:endParaRPr lang="en-GB" sz="1800" noProof="0" dirty="0"/>
          </a:p>
        </p:txBody>
      </p:sp>
      <p:sp>
        <p:nvSpPr>
          <p:cNvPr id="6" name="Rectángulo 5"/>
          <p:cNvSpPr/>
          <p:nvPr/>
        </p:nvSpPr>
        <p:spPr>
          <a:xfrm>
            <a:off x="571030" y="2163971"/>
            <a:ext cx="79803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1- Is there any situation where the eMandate (or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ePower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) would not aim to trigger an eAuthorisation?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2- Is it possible to come up with a set of “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harmonised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 public services?” What would these be? SDGR-based?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- Would it be possible for a MS to rely on a simple eAuthorisation “OK/KO” returned from the cross-border eMandate Registry, at least for the “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harmonised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” public services?</a:t>
            </a:r>
          </a:p>
          <a:p>
            <a:endParaRPr lang="en-US" sz="12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98825" y="1924001"/>
            <a:ext cx="4095375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</a:t>
            </a:r>
            <a:r>
              <a:rPr lang="en-US" sz="1200" dirty="0" smtClean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Jade Maana (developer)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Stakeholders</a:t>
            </a:r>
            <a:r>
              <a:rPr lang="en-US" sz="1200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Meeting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0509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Meeting objectives</a:t>
            </a:r>
            <a:endParaRPr lang="en-GB" sz="1800" noProof="0" dirty="0"/>
          </a:p>
        </p:txBody>
      </p:sp>
      <p:sp>
        <p:nvSpPr>
          <p:cNvPr id="4" name="TextBox 2"/>
          <p:cNvSpPr txBox="1"/>
          <p:nvPr/>
        </p:nvSpPr>
        <p:spPr>
          <a:xfrm>
            <a:off x="771328" y="2697648"/>
            <a:ext cx="816610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Recap on the previous WG-Meeting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Reminder on the overall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On-going activities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Progress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Specific requests to the WG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Road-map and 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prioritizing 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tasks</a:t>
            </a:r>
          </a:p>
          <a:p>
            <a:pPr marL="342900" indent="-342900">
              <a:buAutoNum type="arabicPeriod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2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45102"/>
            <a:ext cx="1552784" cy="325200"/>
          </a:xfrm>
        </p:spPr>
        <p:txBody>
          <a:bodyPr/>
          <a:lstStyle/>
          <a:p>
            <a:r>
              <a:rPr lang="en-GB" dirty="0" smtClean="0"/>
              <a:t>Recap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845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Recap of the previous WG meeting</a:t>
            </a:r>
            <a:endParaRPr lang="en-GB" sz="1800" noProof="0" dirty="0"/>
          </a:p>
        </p:txBody>
      </p:sp>
      <p:sp>
        <p:nvSpPr>
          <p:cNvPr id="4" name="Rectángulo 3"/>
          <p:cNvSpPr/>
          <p:nvPr/>
        </p:nvSpPr>
        <p:spPr>
          <a:xfrm>
            <a:off x="556448" y="1568918"/>
            <a:ext cx="804333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Tools for collaboration</a:t>
            </a:r>
            <a:r>
              <a:rPr lang="en-US" sz="1200" b="0" i="0" dirty="0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i="0" dirty="0" err="1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GitHub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  <a:hlinkClick r:id="rId2"/>
              </a:rPr>
              <a:t>Landing page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FFFFFF"/>
                </a:solidFill>
                <a:hlinkClick r:id="rId3"/>
              </a:rPr>
              <a:t>Issues</a:t>
            </a:r>
            <a:endParaRPr lang="en-GB" sz="1200" dirty="0">
              <a:solidFill>
                <a:srgbClr val="FFFFFF"/>
              </a:solidFill>
              <a:hlinkClick r:id="rId4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sz="1200" b="0" i="0" dirty="0" smtClean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eMail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 </a:t>
            </a:r>
            <a:r>
              <a:rPr lang="en-GB" sz="1200" dirty="0" smtClean="0">
                <a:solidFill>
                  <a:srgbClr val="FFFFFF"/>
                </a:solidFill>
                <a:hlinkClick r:id="rId4"/>
              </a:rPr>
              <a:t>rpam-wg@everis.com</a:t>
            </a:r>
            <a:endParaRPr lang="en-GB" sz="1200" dirty="0" smtClean="0">
              <a:solidFill>
                <a:srgbClr val="FFFFF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sz="1200" b="0" i="0" dirty="0">
              <a:solidFill>
                <a:srgbClr val="FFFFFF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Glossary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of the Issues for the improvement of the thesaurus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Maintenance by the </a:t>
            </a: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development team (Excel)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Cases and Scenarios: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  <a:hlinkClick r:id="rId2"/>
              </a:rPr>
              <a:t>Documentation online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Ontology (Data Model)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Access to the descriptive page and the EAP file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of the issues for the improvement of the Conceptual Data Model and unitary tests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Main objective of this project (reminder)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To come up with a common </a:t>
            </a: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Domain Ontology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Identify solutions for the federation and interoperability of Mandates</a:t>
            </a:r>
          </a:p>
          <a:p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	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lvl="2"/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Shape 463"/>
          <p:cNvSpPr/>
          <p:nvPr/>
        </p:nvSpPr>
        <p:spPr>
          <a:xfrm rot="10800000" flipH="1">
            <a:off x="325497" y="1559930"/>
            <a:ext cx="8505236" cy="522186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4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93234"/>
            <a:ext cx="1552784" cy="403847"/>
          </a:xfrm>
        </p:spPr>
        <p:txBody>
          <a:bodyPr/>
          <a:lstStyle/>
          <a:p>
            <a:r>
              <a:rPr lang="en-GB" dirty="0" smtClean="0"/>
              <a:t>Ongoing</a:t>
            </a:r>
          </a:p>
          <a:p>
            <a:r>
              <a:rPr lang="en-GB" noProof="0" dirty="0" smtClean="0"/>
              <a:t>activities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212DFB-E463-4D9F-8FC1-4BA76C563568}">
  <ds:schemaRefs>
    <ds:schemaRef ds:uri="80372719-428f-487a-a543-91ae19974bc3"/>
    <ds:schemaRef ds:uri="http://purl.org/dc/terms/"/>
    <ds:schemaRef ds:uri="http://schemas.microsoft.com/office/2006/documentManagement/types"/>
    <ds:schemaRef ds:uri="http://purl.org/dc/dcmitype/"/>
    <ds:schemaRef ds:uri="1b76f22b-2e86-4845-9316-e91ba1eb8ba5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</TotalTime>
  <Words>440</Words>
  <Application>Microsoft Office PowerPoint</Application>
  <PresentationFormat>Presentación en pantalla (4:3)</PresentationFormat>
  <Paragraphs>157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Open Sans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72</cp:revision>
  <dcterms:created xsi:type="dcterms:W3CDTF">1601-01-01T00:00:00Z</dcterms:created>
  <dcterms:modified xsi:type="dcterms:W3CDTF">2019-01-31T07:25:57Z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